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y="5143500" cx="9144000"/>
  <p:notesSz cx="6858000" cy="9144000"/>
  <p:embeddedFontLst>
    <p:embeddedFont>
      <p:font typeface="Raleway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  <p:embeddedFont>
      <p:font typeface="Source Sans Pro SemiBold"/>
      <p:regular r:id="rId38"/>
      <p:bold r:id="rId39"/>
      <p:italic r:id="rId40"/>
      <p:boldItalic r:id="rId41"/>
    </p:embeddedFont>
    <p:embeddedFont>
      <p:font typeface="Source Sans Pro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2" name="Barry Xue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C9FE5F1-39F9-43F9-BEF7-F09D7D835657}">
  <a:tblStyle styleId="{1C9FE5F1-39F9-43F9-BEF7-F09D7D83565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ourceSansProSemiBold-italic.fntdata"/><Relationship Id="rId20" Type="http://schemas.openxmlformats.org/officeDocument/2006/relationships/slide" Target="slides/slide13.xml"/><Relationship Id="rId42" Type="http://schemas.openxmlformats.org/officeDocument/2006/relationships/font" Target="fonts/SourceSansPro-regular.fntdata"/><Relationship Id="rId41" Type="http://schemas.openxmlformats.org/officeDocument/2006/relationships/font" Target="fonts/SourceSansProSemiBold-boldItalic.fntdata"/><Relationship Id="rId22" Type="http://schemas.openxmlformats.org/officeDocument/2006/relationships/slide" Target="slides/slide15.xml"/><Relationship Id="rId44" Type="http://schemas.openxmlformats.org/officeDocument/2006/relationships/font" Target="fonts/SourceSansPro-italic.fntdata"/><Relationship Id="rId21" Type="http://schemas.openxmlformats.org/officeDocument/2006/relationships/slide" Target="slides/slide14.xml"/><Relationship Id="rId43" Type="http://schemas.openxmlformats.org/officeDocument/2006/relationships/font" Target="fonts/SourceSansPro-bold.fntdata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45" Type="http://schemas.openxmlformats.org/officeDocument/2006/relationships/font" Target="fonts/SourceSansPr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commentAuthors" Target="commentAuthors.xml"/><Relationship Id="rId6" Type="http://schemas.openxmlformats.org/officeDocument/2006/relationships/slideMaster" Target="slideMasters/slideMaster1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aleway-bold.fntdata"/><Relationship Id="rId30" Type="http://schemas.openxmlformats.org/officeDocument/2006/relationships/font" Target="fonts/Raleway-regular.fntdata"/><Relationship Id="rId11" Type="http://schemas.openxmlformats.org/officeDocument/2006/relationships/slide" Target="slides/slide4.xml"/><Relationship Id="rId33" Type="http://schemas.openxmlformats.org/officeDocument/2006/relationships/font" Target="fonts/Raleway-boldItalic.fntdata"/><Relationship Id="rId10" Type="http://schemas.openxmlformats.org/officeDocument/2006/relationships/slide" Target="slides/slide3.xml"/><Relationship Id="rId32" Type="http://schemas.openxmlformats.org/officeDocument/2006/relationships/font" Target="fonts/Raleway-italic.fntdata"/><Relationship Id="rId13" Type="http://schemas.openxmlformats.org/officeDocument/2006/relationships/slide" Target="slides/slide6.xml"/><Relationship Id="rId35" Type="http://schemas.openxmlformats.org/officeDocument/2006/relationships/font" Target="fonts/Lato-bold.fntdata"/><Relationship Id="rId12" Type="http://schemas.openxmlformats.org/officeDocument/2006/relationships/slide" Target="slides/slide5.xml"/><Relationship Id="rId34" Type="http://schemas.openxmlformats.org/officeDocument/2006/relationships/font" Target="fonts/Lato-regular.fntdata"/><Relationship Id="rId15" Type="http://schemas.openxmlformats.org/officeDocument/2006/relationships/slide" Target="slides/slide8.xml"/><Relationship Id="rId37" Type="http://schemas.openxmlformats.org/officeDocument/2006/relationships/font" Target="fonts/Lato-boldItalic.fntdata"/><Relationship Id="rId14" Type="http://schemas.openxmlformats.org/officeDocument/2006/relationships/slide" Target="slides/slide7.xml"/><Relationship Id="rId36" Type="http://schemas.openxmlformats.org/officeDocument/2006/relationships/font" Target="fonts/Lato-italic.fntdata"/><Relationship Id="rId17" Type="http://schemas.openxmlformats.org/officeDocument/2006/relationships/slide" Target="slides/slide10.xml"/><Relationship Id="rId39" Type="http://schemas.openxmlformats.org/officeDocument/2006/relationships/font" Target="fonts/SourceSansProSemiBold-bold.fntdata"/><Relationship Id="rId16" Type="http://schemas.openxmlformats.org/officeDocument/2006/relationships/slide" Target="slides/slide9.xml"/><Relationship Id="rId38" Type="http://schemas.openxmlformats.org/officeDocument/2006/relationships/font" Target="fonts/SourceSansProSemiBold-regular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3-01-23T20:28:41.059">
    <p:pos x="6000" y="0"/>
    <p:text>Any slides below this, don't worry about it Garret!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3-01-24T00:26:02.819">
    <p:pos x="6000" y="0"/>
    <p:text>the slides after this are for reference only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g.snap.com/en-US/blog" TargetMode="External"/><Relationship Id="rId3" Type="http://schemas.openxmlformats.org/officeDocument/2006/relationships/hyperlink" Target="https://www.nature.com/articles/s41587-022-01457-1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Tasks List: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Write out what we want to cover and what we want our presentation to include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I already added some ideas in comments, feel free to add/delete stuff!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Create</a:t>
            </a:r>
            <a:r>
              <a:rPr lang="en"/>
              <a:t> a public repository with a complete notebook and dataset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Format the slides, add images, and cite all sources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Practice run, comment on the time needed for each slides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step is probably the hardest, so don’t worry too much about fluidity yet and focus on getting </a:t>
            </a:r>
            <a:r>
              <a:rPr lang="en"/>
              <a:t>something</a:t>
            </a:r>
            <a:r>
              <a:rPr lang="en"/>
              <a:t> out. As we finishing up, each following steps should be less and less time consuming.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e9e220101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e9e220101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While you are typing your google search, they will use semantics, word segmentation, most popular global searches, and browsing history to determine what you are trying to search for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e9e220101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e9e220101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face detection, snapchat uses the support vector machine (ML technique) to map your </a:t>
            </a:r>
            <a:r>
              <a:rPr lang="en"/>
              <a:t>facial</a:t>
            </a:r>
            <a:r>
              <a:rPr lang="en"/>
              <a:t> </a:t>
            </a:r>
            <a:r>
              <a:rPr lang="en"/>
              <a:t>structure</a:t>
            </a:r>
            <a:r>
              <a:rPr lang="en"/>
              <a:t> in the form of x,y coordinates with width and height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facial features, snapchat uses regression trees to map the x,y coordinates of your facial features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applying filters, snapchat uses the active shape model that creates a mesh (3D model) around your face to apply the filter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c332cc3e22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c332cc3e22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three categories of ML mentioned earlier are the main ways a machine learning model can be trained. Although </a:t>
            </a:r>
            <a:r>
              <a:rPr lang="en"/>
              <a:t>training</a:t>
            </a:r>
            <a:r>
              <a:rPr lang="en"/>
              <a:t> a model is quite exciting, we would like to just remind you that “models are only a small part of building a ML application or project”. There are many others stages before and after the model building process that are important for a ML application or project to be successful, these processes include: data </a:t>
            </a:r>
            <a:r>
              <a:rPr lang="en"/>
              <a:t>collection, data wrangling, data visualization, model testing, and parameter tuning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c332cc3e22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c332cc3e22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Data Collection (Web Scraping)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Find data source,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Plan how to utilize data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Data Preparation/Wrangling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Manually clean up data, removing unnecessary features, missing values etc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Choosing a Machine Learning Model to use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Training</a:t>
            </a:r>
            <a:r>
              <a:rPr lang="en"/>
              <a:t> Machine Learning Model using Training Data </a:t>
            </a:r>
            <a:r>
              <a:rPr lang="en">
                <a:solidFill>
                  <a:schemeClr val="dk1"/>
                </a:solidFill>
              </a:rPr>
              <a:t> - 80% training, 20% testing split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Evaluate Machine Learning Model on Testing Data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Deployment of ML Model </a:t>
            </a:r>
            <a:r>
              <a:rPr b="1" lang="en"/>
              <a:t>OR </a:t>
            </a:r>
            <a:r>
              <a:rPr lang="en"/>
              <a:t>Retraining Data (parameter tuning)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Integrate the ML model into your application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Retrain on newly collected data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c332cc3e22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c332cc3e22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Regression: Stock price prediction - time series prediction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Classification: </a:t>
            </a:r>
            <a:r>
              <a:rPr lang="en"/>
              <a:t>Handwritten</a:t>
            </a:r>
            <a:r>
              <a:rPr lang="en"/>
              <a:t> digits classification - image classification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Clustering: Anomaly detection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Competition: cat and dogs - image classification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fbd2da125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fbd2da125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bd2da125b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bd2da125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bd2da125b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bd2da125b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bd2da125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bd2da125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bd2da125b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bd2da125b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d7c74e38c6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d7c74e38c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What is ML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How is this different from traditional mathematical inferences?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Categories of ML (mention examples)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Supervised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Unsupervised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Reinforcement Learning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Applications of Machine Learning (showcase applications)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Real life scenarios where ML is applied. Ex: netflix recommendation (recommendation system), drug discovery (generative models), google search, tumor imaging detection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ML Life cycle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Models are a small part of building a ML application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Data pipeline, visualization, ml ops 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bd2da125b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bd2da125b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fbd2da125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fbd2da125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fbd2da125b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fbd2da125b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c332cc3e22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c332cc3e2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What is ML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How is this different from traditional mathematical inferences?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Categories of ML (mention examples)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Supervised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Unsupervised</a:t>
            </a:r>
            <a:r>
              <a:rPr lang="en"/>
              <a:t>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Reinforcement Learning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Applications of Machine Learning (showcase applications)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Real life s</a:t>
            </a:r>
            <a:r>
              <a:rPr lang="en"/>
              <a:t>cenarios</a:t>
            </a:r>
            <a:r>
              <a:rPr lang="en"/>
              <a:t> where ML is applied. Ex: netflix recommendation (recommendation system), drug discovery (generative models), google search, tumor imaging detection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ML Life cycle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Models are a small part of building a ML application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Data pipeline, visualization, ml ops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d28a59381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d28a59381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 card example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c332cc3e22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c332cc3e22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d7c74e38c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d7c74e38c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d7c74e38c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d7c74e38c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c332cc3e22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c332cc3e22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Separate slides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Netflix: Recommender systems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What is the model they use to recommend thousands of movies, tv shows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search and chatgpt (GPT): natural language processing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Name of model, what it does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Facial recognition - Snapchat , face ID, Dall-E (diffusion models)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Source: </a:t>
            </a:r>
            <a:r>
              <a:rPr lang="en" u="sng">
                <a:solidFill>
                  <a:schemeClr val="hlink"/>
                </a:solidFill>
                <a:hlinkClick r:id="rId2"/>
              </a:rPr>
              <a:t>Snap Engineering Blog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Drug discovery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Source: </a:t>
            </a:r>
            <a:r>
              <a:rPr lang="en" u="sng">
                <a:solidFill>
                  <a:schemeClr val="hlink"/>
                </a:solidFill>
                <a:hlinkClick r:id="rId3"/>
              </a:rPr>
              <a:t>Machine learning powers biobank-driven drug discovery | Nature Biotechnology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e9e220101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e9e220101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NRE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Multiple algorithms: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Reinforcement learning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Neural Networks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Matrix Factorization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rgbClr val="D9D9D9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20.jpg"/><Relationship Id="rId5" Type="http://schemas.openxmlformats.org/officeDocument/2006/relationships/image" Target="../media/image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comments" Target="../comments/comment1.xml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hyperlink" Target="https://www.researchgate.net/figure/Illustration-of-support-vector-machine-SVM-to-generalize-the-optimal-separating_fig1_331308937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documentation.mindsphere.io/MindSphere/apis/analytics-anomalydetection/api-anomalydetection-overview.html" TargetMode="External"/><Relationship Id="rId4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comments" Target="../comments/comment2.xml"/><Relationship Id="rId4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9.jpg"/><Relationship Id="rId5" Type="http://schemas.openxmlformats.org/officeDocument/2006/relationships/image" Target="../media/image2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5" Type="http://schemas.openxmlformats.org/officeDocument/2006/relationships/image" Target="../media/image16.png"/><Relationship Id="rId6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13"/>
          <p:cNvGrpSpPr/>
          <p:nvPr/>
        </p:nvGrpSpPr>
        <p:grpSpPr>
          <a:xfrm>
            <a:off x="50" y="745925"/>
            <a:ext cx="1902300" cy="972350"/>
            <a:chOff x="50" y="745925"/>
            <a:chExt cx="1902300" cy="972350"/>
          </a:xfrm>
        </p:grpSpPr>
        <p:sp>
          <p:nvSpPr>
            <p:cNvPr id="87" name="Google Shape;87;p13"/>
            <p:cNvSpPr/>
            <p:nvPr/>
          </p:nvSpPr>
          <p:spPr>
            <a:xfrm>
              <a:off x="50" y="745950"/>
              <a:ext cx="1902300" cy="9723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88" name="Google Shape;88;p1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051" y="745925"/>
              <a:ext cx="1672301" cy="9723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9" name="Google Shape;89;p13"/>
          <p:cNvPicPr preferRelativeResize="0"/>
          <p:nvPr/>
        </p:nvPicPr>
        <p:blipFill rotWithShape="1">
          <a:blip r:embed="rId4">
            <a:alphaModFix/>
          </a:blip>
          <a:srcRect b="0" l="39646" r="0" t="0"/>
          <a:stretch/>
        </p:blipFill>
        <p:spPr>
          <a:xfrm rot="5400000">
            <a:off x="5801499" y="1801001"/>
            <a:ext cx="3460101" cy="32249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3"/>
          <p:cNvSpPr txBox="1"/>
          <p:nvPr/>
        </p:nvSpPr>
        <p:spPr>
          <a:xfrm>
            <a:off x="428450" y="1973125"/>
            <a:ext cx="64944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>
                <a:latin typeface="Source Sans Pro"/>
                <a:ea typeface="Source Sans Pro"/>
                <a:cs typeface="Source Sans Pro"/>
                <a:sym typeface="Source Sans Pro"/>
              </a:rPr>
              <a:t>Basic Applied Machine Learning</a:t>
            </a:r>
            <a:endParaRPr sz="53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91" name="Google Shape;91;p13"/>
          <p:cNvSpPr txBox="1"/>
          <p:nvPr/>
        </p:nvSpPr>
        <p:spPr>
          <a:xfrm>
            <a:off x="484025" y="3826575"/>
            <a:ext cx="355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Barry Xue and Garrett Lam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80;p22"/>
          <p:cNvGrpSpPr/>
          <p:nvPr/>
        </p:nvGrpSpPr>
        <p:grpSpPr>
          <a:xfrm>
            <a:off x="7241700" y="486750"/>
            <a:ext cx="1902300" cy="972350"/>
            <a:chOff x="50" y="745925"/>
            <a:chExt cx="1902300" cy="972350"/>
          </a:xfrm>
        </p:grpSpPr>
        <p:sp>
          <p:nvSpPr>
            <p:cNvPr id="181" name="Google Shape;181;p22"/>
            <p:cNvSpPr/>
            <p:nvPr/>
          </p:nvSpPr>
          <p:spPr>
            <a:xfrm>
              <a:off x="50" y="745950"/>
              <a:ext cx="1902300" cy="9723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82" name="Google Shape;182;p2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051" y="745925"/>
              <a:ext cx="1672301" cy="9723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3" name="Google Shape;183;p22"/>
          <p:cNvSpPr txBox="1"/>
          <p:nvPr/>
        </p:nvSpPr>
        <p:spPr>
          <a:xfrm>
            <a:off x="138450" y="536000"/>
            <a:ext cx="7103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GOOGLE SEARCH</a:t>
            </a:r>
            <a:endParaRPr sz="3200"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84" name="Google Shape;184;p22"/>
          <p:cNvSpPr txBox="1"/>
          <p:nvPr/>
        </p:nvSpPr>
        <p:spPr>
          <a:xfrm>
            <a:off x="160650" y="1525050"/>
            <a:ext cx="8822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Google uses </a:t>
            </a: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transformer</a:t>
            </a: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 based architecture neutral networks called </a:t>
            </a: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Bidirectional Encoder Representations from Transformers (BERT)</a:t>
            </a: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, and more recently</a:t>
            </a: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 Siamese Multi-Depth Transformer-based Hierarchical (SMITH) Encoder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Both NLP algorithms: BERT short queries, SMITH long queries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Uses semantics, word segmentation, most popular global searches, and browsing history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85" name="Google Shape;18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4950" y="2941400"/>
            <a:ext cx="3647198" cy="2051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27223" y="2941402"/>
            <a:ext cx="3907746" cy="2051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p23"/>
          <p:cNvGrpSpPr/>
          <p:nvPr/>
        </p:nvGrpSpPr>
        <p:grpSpPr>
          <a:xfrm>
            <a:off x="7241700" y="486750"/>
            <a:ext cx="1902300" cy="972350"/>
            <a:chOff x="50" y="745925"/>
            <a:chExt cx="1902300" cy="972350"/>
          </a:xfrm>
        </p:grpSpPr>
        <p:sp>
          <p:nvSpPr>
            <p:cNvPr id="192" name="Google Shape;192;p23"/>
            <p:cNvSpPr/>
            <p:nvPr/>
          </p:nvSpPr>
          <p:spPr>
            <a:xfrm>
              <a:off x="50" y="745950"/>
              <a:ext cx="1902300" cy="9723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93" name="Google Shape;193;p2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051" y="745925"/>
              <a:ext cx="1672301" cy="9723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4" name="Google Shape;194;p23"/>
          <p:cNvSpPr txBox="1"/>
          <p:nvPr/>
        </p:nvSpPr>
        <p:spPr>
          <a:xfrm>
            <a:off x="138450" y="536000"/>
            <a:ext cx="7103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SNAPCHAT FILTERS</a:t>
            </a:r>
            <a:endParaRPr sz="3200"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95" name="Google Shape;195;p23"/>
          <p:cNvSpPr txBox="1"/>
          <p:nvPr/>
        </p:nvSpPr>
        <p:spPr>
          <a:xfrm>
            <a:off x="160650" y="1459100"/>
            <a:ext cx="8822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Snapchat uses face detection, facial landmarks, and image processing to produce filters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Face Detection:</a:t>
            </a: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 Support Vector Machine (SVM)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Facial Landmark: </a:t>
            </a: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Regression Trees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Image Processing:</a:t>
            </a: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 Active Shape Model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96" name="Google Shape;19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650" y="2721200"/>
            <a:ext cx="3883424" cy="203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44950" y="2569663"/>
            <a:ext cx="3122500" cy="234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" name="Google Shape;202;p24"/>
          <p:cNvGrpSpPr/>
          <p:nvPr/>
        </p:nvGrpSpPr>
        <p:grpSpPr>
          <a:xfrm>
            <a:off x="7241700" y="486750"/>
            <a:ext cx="1902300" cy="972350"/>
            <a:chOff x="50" y="745925"/>
            <a:chExt cx="1902300" cy="972350"/>
          </a:xfrm>
        </p:grpSpPr>
        <p:sp>
          <p:nvSpPr>
            <p:cNvPr id="203" name="Google Shape;203;p24"/>
            <p:cNvSpPr/>
            <p:nvPr/>
          </p:nvSpPr>
          <p:spPr>
            <a:xfrm>
              <a:off x="50" y="745950"/>
              <a:ext cx="1902300" cy="9723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04" name="Google Shape;204;p2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051" y="745925"/>
              <a:ext cx="1672301" cy="9723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5" name="Google Shape;205;p24"/>
          <p:cNvSpPr txBox="1"/>
          <p:nvPr/>
        </p:nvSpPr>
        <p:spPr>
          <a:xfrm>
            <a:off x="138450" y="536000"/>
            <a:ext cx="68307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206" name="Google Shape;206;p24"/>
          <p:cNvSpPr txBox="1"/>
          <p:nvPr/>
        </p:nvSpPr>
        <p:spPr>
          <a:xfrm>
            <a:off x="1472700" y="2571750"/>
            <a:ext cx="61986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200">
                <a:latin typeface="Lato"/>
                <a:ea typeface="Lato"/>
                <a:cs typeface="Lato"/>
                <a:sym typeface="Lato"/>
              </a:rPr>
              <a:t>“</a:t>
            </a:r>
            <a:r>
              <a:rPr i="1" lang="en" sz="2200">
                <a:latin typeface="Lato"/>
                <a:ea typeface="Lato"/>
                <a:cs typeface="Lato"/>
                <a:sym typeface="Lato"/>
              </a:rPr>
              <a:t>Models are a small part of building a ML application”</a:t>
            </a:r>
            <a:endParaRPr i="1" sz="2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Google Shape;211;p25"/>
          <p:cNvGrpSpPr/>
          <p:nvPr/>
        </p:nvGrpSpPr>
        <p:grpSpPr>
          <a:xfrm>
            <a:off x="7241700" y="486750"/>
            <a:ext cx="1902300" cy="972350"/>
            <a:chOff x="50" y="745925"/>
            <a:chExt cx="1902300" cy="972350"/>
          </a:xfrm>
        </p:grpSpPr>
        <p:sp>
          <p:nvSpPr>
            <p:cNvPr id="212" name="Google Shape;212;p25"/>
            <p:cNvSpPr/>
            <p:nvPr/>
          </p:nvSpPr>
          <p:spPr>
            <a:xfrm>
              <a:off x="50" y="745950"/>
              <a:ext cx="1902300" cy="9723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13" name="Google Shape;213;p2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051" y="745925"/>
              <a:ext cx="1672301" cy="9723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14" name="Google Shape;21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1527" y="486750"/>
            <a:ext cx="5468547" cy="46567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26"/>
          <p:cNvGrpSpPr/>
          <p:nvPr/>
        </p:nvGrpSpPr>
        <p:grpSpPr>
          <a:xfrm>
            <a:off x="7241700" y="486750"/>
            <a:ext cx="1902300" cy="972350"/>
            <a:chOff x="50" y="745925"/>
            <a:chExt cx="1902300" cy="972350"/>
          </a:xfrm>
        </p:grpSpPr>
        <p:sp>
          <p:nvSpPr>
            <p:cNvPr id="220" name="Google Shape;220;p26"/>
            <p:cNvSpPr/>
            <p:nvPr/>
          </p:nvSpPr>
          <p:spPr>
            <a:xfrm>
              <a:off x="50" y="745950"/>
              <a:ext cx="1902300" cy="9723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21" name="Google Shape;221;p2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051" y="745925"/>
              <a:ext cx="1672301" cy="9723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2" name="Google Shape;222;p26"/>
          <p:cNvSpPr txBox="1"/>
          <p:nvPr/>
        </p:nvSpPr>
        <p:spPr>
          <a:xfrm>
            <a:off x="1324800" y="2094600"/>
            <a:ext cx="64944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Source Sans Pro"/>
                <a:ea typeface="Source Sans Pro"/>
                <a:cs typeface="Source Sans Pro"/>
                <a:sym typeface="Source Sans Pro"/>
              </a:rPr>
              <a:t>DEMO</a:t>
            </a:r>
            <a:endParaRPr sz="5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Stock Market Trend Prediction </a:t>
            </a:r>
            <a:endParaRPr/>
          </a:p>
        </p:txBody>
      </p:sp>
      <p:sp>
        <p:nvSpPr>
          <p:cNvPr id="228" name="Google Shape;228;p27"/>
          <p:cNvSpPr txBox="1"/>
          <p:nvPr/>
        </p:nvSpPr>
        <p:spPr>
          <a:xfrm>
            <a:off x="727800" y="1853850"/>
            <a:ext cx="76884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Objective: Using the Moving Average and a LSTM RNN model to predict a stock’s closing prices. 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What you will learn: 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Moving average filter 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Recurrent Neural Network 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Long short-term memory (LSTM)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9" name="Google Shape;229;p27" title="Recurrent Neural Network Illustratio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3331350"/>
            <a:ext cx="5749376" cy="153317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7"/>
          <p:cNvSpPr txBox="1"/>
          <p:nvPr/>
        </p:nvSpPr>
        <p:spPr>
          <a:xfrm>
            <a:off x="4925400" y="4707900"/>
            <a:ext cx="4218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Source: Stanford CS 230 Lecture Note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Handwritten</a:t>
            </a:r>
            <a:r>
              <a:rPr lang="en"/>
              <a:t> Digits Classification </a:t>
            </a:r>
            <a:endParaRPr/>
          </a:p>
        </p:txBody>
      </p:sp>
      <p:sp>
        <p:nvSpPr>
          <p:cNvPr id="236" name="Google Shape;236;p2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Objective: classify pictures of </a:t>
            </a:r>
            <a:r>
              <a:rPr lang="en"/>
              <a:t>handwritten</a:t>
            </a:r>
            <a:r>
              <a:rPr lang="en"/>
              <a:t> digits (0-9) using classic ML techniques.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What you will learn: 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Simple practice of image processing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Support Vector Machine (SVM)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Convolution Neural Network (CNN) </a:t>
            </a:r>
            <a:endParaRPr/>
          </a:p>
        </p:txBody>
      </p:sp>
      <p:pic>
        <p:nvPicPr>
          <p:cNvPr id="237" name="Google Shape;23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6163" y="1887600"/>
            <a:ext cx="3097275" cy="286905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8"/>
          <p:cNvSpPr txBox="1"/>
          <p:nvPr/>
        </p:nvSpPr>
        <p:spPr>
          <a:xfrm>
            <a:off x="4916175" y="4790400"/>
            <a:ext cx="3264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ResearchGate - SVM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Anomaly Detection </a:t>
            </a:r>
            <a:r>
              <a:rPr lang="en"/>
              <a:t> </a:t>
            </a:r>
            <a:endParaRPr/>
          </a:p>
        </p:txBody>
      </p:sp>
      <p:sp>
        <p:nvSpPr>
          <p:cNvPr id="244" name="Google Shape;244;p29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Objective: find abnormal data points given a noisy dataset.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What you will learn: 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K-means Clustering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Density-based clustering </a:t>
            </a:r>
            <a:r>
              <a:rPr lang="en"/>
              <a:t>technique</a:t>
            </a:r>
            <a:r>
              <a:rPr lang="en"/>
              <a:t> (specifically, DBSCAN)</a:t>
            </a:r>
            <a:endParaRPr/>
          </a:p>
        </p:txBody>
      </p:sp>
      <p:sp>
        <p:nvSpPr>
          <p:cNvPr id="245" name="Google Shape;245;p29"/>
          <p:cNvSpPr txBox="1"/>
          <p:nvPr/>
        </p:nvSpPr>
        <p:spPr>
          <a:xfrm>
            <a:off x="4718350" y="4149050"/>
            <a:ext cx="3264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Source: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 Siemen’s MindSphere Documentation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6" name="Google Shape;24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6025" y="1915575"/>
            <a:ext cx="4335575" cy="22334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 A.1: RNNs and LSTM</a:t>
            </a:r>
            <a:endParaRPr/>
          </a:p>
        </p:txBody>
      </p:sp>
      <p:sp>
        <p:nvSpPr>
          <p:cNvPr id="252" name="Google Shape;252;p30"/>
          <p:cNvSpPr txBox="1"/>
          <p:nvPr/>
        </p:nvSpPr>
        <p:spPr>
          <a:xfrm>
            <a:off x="729450" y="1904075"/>
            <a:ext cx="40350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 RNN cell recurrently updates its hidden weights ( a(t) ) with each iteration of new input data ( x(t) ). 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Traditional RNN has some known issues: 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High computation cost and long runtime 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Vanishing gradient after long 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sequence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of updates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3" name="Google Shape;25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4450" y="2014500"/>
            <a:ext cx="4074749" cy="190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 A.2: RNNs and LSTM</a:t>
            </a:r>
            <a:endParaRPr/>
          </a:p>
        </p:txBody>
      </p:sp>
      <p:sp>
        <p:nvSpPr>
          <p:cNvPr id="259" name="Google Shape;259;p31"/>
          <p:cNvSpPr txBox="1"/>
          <p:nvPr/>
        </p:nvSpPr>
        <p:spPr>
          <a:xfrm>
            <a:off x="729450" y="1904075"/>
            <a:ext cx="34227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LSTM is a RNN unit designed to fix those issues. It uses three gates: 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Forget Gate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Keep Gate (Input Gate) 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Output Gate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The gating mechanism allows a chain of LSTM cells to: 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Skip input at specific time step 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More expressive with longer sequences, less likely to suffer from vanishing gradient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0" name="Google Shape;26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2150" y="2030975"/>
            <a:ext cx="4687050" cy="23991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14"/>
          <p:cNvGrpSpPr/>
          <p:nvPr/>
        </p:nvGrpSpPr>
        <p:grpSpPr>
          <a:xfrm>
            <a:off x="7241700" y="486750"/>
            <a:ext cx="1902300" cy="972350"/>
            <a:chOff x="50" y="745925"/>
            <a:chExt cx="1902300" cy="972350"/>
          </a:xfrm>
        </p:grpSpPr>
        <p:sp>
          <p:nvSpPr>
            <p:cNvPr id="97" name="Google Shape;97;p14"/>
            <p:cNvSpPr/>
            <p:nvPr/>
          </p:nvSpPr>
          <p:spPr>
            <a:xfrm>
              <a:off x="50" y="745950"/>
              <a:ext cx="1902300" cy="9723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98" name="Google Shape;98;p1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051" y="745925"/>
              <a:ext cx="1672301" cy="9723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9" name="Google Shape;99;p14"/>
          <p:cNvSpPr txBox="1"/>
          <p:nvPr/>
        </p:nvSpPr>
        <p:spPr>
          <a:xfrm>
            <a:off x="138450" y="536000"/>
            <a:ext cx="6494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OVERVIEW</a:t>
            </a:r>
            <a:endParaRPr sz="3200"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00" name="Google Shape;100;p14"/>
          <p:cNvSpPr txBox="1"/>
          <p:nvPr/>
        </p:nvSpPr>
        <p:spPr>
          <a:xfrm>
            <a:off x="138450" y="1459100"/>
            <a:ext cx="88227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What is Machine Learning?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ML vs Statistical Modeling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Categories of ML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Applications of ML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Life Cycle of a ML </a:t>
            </a: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Application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Jupyter Notebook Demo 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 B: Support Vector Machine</a:t>
            </a:r>
            <a:endParaRPr/>
          </a:p>
        </p:txBody>
      </p:sp>
      <p:sp>
        <p:nvSpPr>
          <p:cNvPr id="266" name="Google Shape;266;p32"/>
          <p:cNvSpPr txBox="1"/>
          <p:nvPr/>
        </p:nvSpPr>
        <p:spPr>
          <a:xfrm>
            <a:off x="729450" y="1920550"/>
            <a:ext cx="4722600" cy="21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Support Vector Machine aims to maximize the margin between the closest data points, with an allowed error rate. </a:t>
            </a:r>
            <a:endParaRPr>
              <a:solidFill>
                <a:schemeClr val="accen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>
                <a:solidFill>
                  <a:schemeClr val="accent1"/>
                </a:solidFill>
              </a:rPr>
              <a:t>The points circled in red are the ‘support vectors’ that define the margin size.</a:t>
            </a:r>
            <a:endParaRPr>
              <a:solidFill>
                <a:schemeClr val="accen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>
                <a:solidFill>
                  <a:schemeClr val="accent1"/>
                </a:solidFill>
              </a:rPr>
              <a:t>The green data point is on the incorrect side of the hyperplane, but it is within the allowed error rate. </a:t>
            </a:r>
            <a:endParaRPr>
              <a:solidFill>
                <a:schemeClr val="accent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>
                <a:solidFill>
                  <a:schemeClr val="accent1"/>
                </a:solidFill>
              </a:rPr>
              <a:t>This helps the model generalize. 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7" name="Google Shape;26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2049" y="1920550"/>
            <a:ext cx="2830351" cy="262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3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 C: CNNs</a:t>
            </a:r>
            <a:endParaRPr/>
          </a:p>
        </p:txBody>
      </p:sp>
      <p:sp>
        <p:nvSpPr>
          <p:cNvPr id="273" name="Google Shape;273;p33"/>
          <p:cNvSpPr txBox="1"/>
          <p:nvPr/>
        </p:nvSpPr>
        <p:spPr>
          <a:xfrm>
            <a:off x="729450" y="1853850"/>
            <a:ext cx="31365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Convolution Neural Network has three essential 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components: 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Convolutional layers  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Pooling layers 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Non-linear activation 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4" name="Google Shape;27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3045697"/>
            <a:ext cx="6465101" cy="20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3"/>
          <p:cNvSpPr txBox="1"/>
          <p:nvPr/>
        </p:nvSpPr>
        <p:spPr>
          <a:xfrm>
            <a:off x="3865950" y="1853850"/>
            <a:ext cx="36432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Other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components: 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Dropout layer 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Normalization Transformation 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Additional model (LSTM, MLP, etc) 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 D: DBSCAN</a:t>
            </a:r>
            <a:endParaRPr/>
          </a:p>
        </p:txBody>
      </p:sp>
      <p:pic>
        <p:nvPicPr>
          <p:cNvPr id="281" name="Google Shape;28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0625" y="1853850"/>
            <a:ext cx="4939373" cy="1844426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4"/>
          <p:cNvSpPr txBox="1"/>
          <p:nvPr/>
        </p:nvSpPr>
        <p:spPr>
          <a:xfrm>
            <a:off x="840775" y="2003000"/>
            <a:ext cx="2876700" cy="26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Uses a density-based approach to search for cluster </a:t>
            </a:r>
            <a:endParaRPr>
              <a:solidFill>
                <a:schemeClr val="accen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>
                <a:solidFill>
                  <a:schemeClr val="accent1"/>
                </a:solidFill>
              </a:rPr>
              <a:t>With a given radius of each point, and iteratively move from point-to-point 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This is different from kmeans, because: </a:t>
            </a:r>
            <a:endParaRPr>
              <a:solidFill>
                <a:schemeClr val="accen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>
                <a:solidFill>
                  <a:schemeClr val="accent1"/>
                </a:solidFill>
              </a:rPr>
              <a:t>No fixed number of cluster </a:t>
            </a:r>
            <a:endParaRPr>
              <a:solidFill>
                <a:schemeClr val="accen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>
                <a:solidFill>
                  <a:schemeClr val="accent1"/>
                </a:solidFill>
              </a:rPr>
              <a:t>More geometrically flexible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oogle Shape;105;p15"/>
          <p:cNvGrpSpPr/>
          <p:nvPr/>
        </p:nvGrpSpPr>
        <p:grpSpPr>
          <a:xfrm>
            <a:off x="7241700" y="486750"/>
            <a:ext cx="1902300" cy="972350"/>
            <a:chOff x="50" y="745925"/>
            <a:chExt cx="1902300" cy="972350"/>
          </a:xfrm>
        </p:grpSpPr>
        <p:sp>
          <p:nvSpPr>
            <p:cNvPr id="106" name="Google Shape;106;p15"/>
            <p:cNvSpPr/>
            <p:nvPr/>
          </p:nvSpPr>
          <p:spPr>
            <a:xfrm>
              <a:off x="50" y="745950"/>
              <a:ext cx="1902300" cy="9723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07" name="Google Shape;107;p1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051" y="745925"/>
              <a:ext cx="1672301" cy="9723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8" name="Google Shape;108;p15"/>
          <p:cNvSpPr txBox="1"/>
          <p:nvPr/>
        </p:nvSpPr>
        <p:spPr>
          <a:xfrm>
            <a:off x="138450" y="536000"/>
            <a:ext cx="6494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WHAT IS MACHINE LEARNING?</a:t>
            </a:r>
            <a:endParaRPr sz="3200"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138450" y="1459100"/>
            <a:ext cx="8822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A subfield of artificial intelligence (AI) that utilizes algorithms and data to learn, make predictions, and generate insights without explicitly programming it to do so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10" name="Google Shape;11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4739" y="2149825"/>
            <a:ext cx="4674525" cy="286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16"/>
          <p:cNvGrpSpPr/>
          <p:nvPr/>
        </p:nvGrpSpPr>
        <p:grpSpPr>
          <a:xfrm>
            <a:off x="7241700" y="486750"/>
            <a:ext cx="1902300" cy="972350"/>
            <a:chOff x="50" y="745925"/>
            <a:chExt cx="1902300" cy="972350"/>
          </a:xfrm>
        </p:grpSpPr>
        <p:sp>
          <p:nvSpPr>
            <p:cNvPr id="116" name="Google Shape;116;p16"/>
            <p:cNvSpPr/>
            <p:nvPr/>
          </p:nvSpPr>
          <p:spPr>
            <a:xfrm>
              <a:off x="50" y="745950"/>
              <a:ext cx="1902300" cy="9723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17" name="Google Shape;117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051" y="745925"/>
              <a:ext cx="1672301" cy="9723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8" name="Google Shape;118;p16"/>
          <p:cNvSpPr txBox="1"/>
          <p:nvPr/>
        </p:nvSpPr>
        <p:spPr>
          <a:xfrm>
            <a:off x="138450" y="536000"/>
            <a:ext cx="7287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MACHINE LEARNING VS STATISTICAL MODELLING</a:t>
            </a:r>
            <a:endParaRPr sz="2600"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19" name="Google Shape;119;p16"/>
          <p:cNvSpPr txBox="1"/>
          <p:nvPr/>
        </p:nvSpPr>
        <p:spPr>
          <a:xfrm>
            <a:off x="160650" y="1459100"/>
            <a:ext cx="88227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Statistical Modelling: </a:t>
            </a: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formalizing a mathematical relationship between one or more random variables in the form of a mathematical equation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aphicFrame>
        <p:nvGraphicFramePr>
          <p:cNvPr id="120" name="Google Shape;120;p16"/>
          <p:cNvGraphicFramePr/>
          <p:nvPr/>
        </p:nvGraphicFramePr>
        <p:xfrm>
          <a:off x="574125" y="2297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{1C9FE5F1-39F9-43F9-BEF7-F09D7D835657}</a:tableStyleId>
              </a:tblPr>
              <a:tblGrid>
                <a:gridCol w="3997875"/>
                <a:gridCol w="399787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Lato"/>
                          <a:ea typeface="Lato"/>
                          <a:cs typeface="Lato"/>
                          <a:sym typeface="Lato"/>
                        </a:rPr>
                        <a:t>Machine Learning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Lato"/>
                          <a:ea typeface="Lato"/>
                          <a:cs typeface="Lato"/>
                          <a:sym typeface="Lato"/>
                        </a:rPr>
                        <a:t>Statistical Modeling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Makes less/no assumptions about data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Mathematically based, many assumptions must be made about data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Can use a large range of datasets (big data)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Limits to</a:t>
                      </a: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 small datasets (cannot have too many attributes/features)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Streamlining the training process with algorithms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Focus on model explainability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Lato"/>
                          <a:ea typeface="Lato"/>
                          <a:cs typeface="Lato"/>
                          <a:sym typeface="Lato"/>
                        </a:rPr>
                        <a:t>Goal: </a:t>
                      </a: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strong predictive ability + usability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Lato"/>
                          <a:ea typeface="Lato"/>
                          <a:cs typeface="Lato"/>
                          <a:sym typeface="Lato"/>
                        </a:rPr>
                        <a:t>Goal:</a:t>
                      </a: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 best estimate of data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7"/>
          <p:cNvGrpSpPr/>
          <p:nvPr/>
        </p:nvGrpSpPr>
        <p:grpSpPr>
          <a:xfrm>
            <a:off x="7241700" y="486750"/>
            <a:ext cx="1902300" cy="972350"/>
            <a:chOff x="50" y="745925"/>
            <a:chExt cx="1902300" cy="972350"/>
          </a:xfrm>
        </p:grpSpPr>
        <p:sp>
          <p:nvSpPr>
            <p:cNvPr id="126" name="Google Shape;126;p17"/>
            <p:cNvSpPr/>
            <p:nvPr/>
          </p:nvSpPr>
          <p:spPr>
            <a:xfrm>
              <a:off x="50" y="745950"/>
              <a:ext cx="1902300" cy="9723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7" name="Google Shape;127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051" y="745925"/>
              <a:ext cx="1672301" cy="9723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8" name="Google Shape;128;p17"/>
          <p:cNvSpPr txBox="1"/>
          <p:nvPr/>
        </p:nvSpPr>
        <p:spPr>
          <a:xfrm>
            <a:off x="138450" y="536000"/>
            <a:ext cx="68307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CATEGORIES OF MACHINE LEARNING</a:t>
            </a:r>
            <a:endParaRPr sz="3200"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29" name="Google Shape;129;p17"/>
          <p:cNvSpPr txBox="1"/>
          <p:nvPr/>
        </p:nvSpPr>
        <p:spPr>
          <a:xfrm>
            <a:off x="138450" y="1459100"/>
            <a:ext cx="88614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1. </a:t>
            </a: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Supervised Learning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Uses a trained dataset to train an algorithm into classifying data or predicting outcomes accurately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Training and testing data is given 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Goal: </a:t>
            </a: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extrapolate knowledge learned from training data to the testing data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u="sng">
                <a:latin typeface="Source Sans Pro"/>
                <a:ea typeface="Source Sans Pro"/>
                <a:cs typeface="Source Sans Pro"/>
                <a:sym typeface="Source Sans Pro"/>
              </a:rPr>
              <a:t>Classification</a:t>
            </a: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 is a supervised learning task, examples include: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30" name="Google Shape;13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7200" y="3152300"/>
            <a:ext cx="3293769" cy="164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7725" y="3152301"/>
            <a:ext cx="4251899" cy="164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8"/>
          <p:cNvGrpSpPr/>
          <p:nvPr/>
        </p:nvGrpSpPr>
        <p:grpSpPr>
          <a:xfrm>
            <a:off x="7241700" y="486750"/>
            <a:ext cx="1902300" cy="972350"/>
            <a:chOff x="50" y="745925"/>
            <a:chExt cx="1902300" cy="972350"/>
          </a:xfrm>
        </p:grpSpPr>
        <p:sp>
          <p:nvSpPr>
            <p:cNvPr id="137" name="Google Shape;137;p18"/>
            <p:cNvSpPr/>
            <p:nvPr/>
          </p:nvSpPr>
          <p:spPr>
            <a:xfrm>
              <a:off x="50" y="745950"/>
              <a:ext cx="1902300" cy="9723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38" name="Google Shape;138;p1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051" y="745925"/>
              <a:ext cx="1672301" cy="9723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9" name="Google Shape;139;p18"/>
          <p:cNvSpPr txBox="1"/>
          <p:nvPr/>
        </p:nvSpPr>
        <p:spPr>
          <a:xfrm>
            <a:off x="138450" y="536000"/>
            <a:ext cx="68307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CATEGORIES OF MACHINE LEARNING</a:t>
            </a:r>
            <a:endParaRPr sz="3200"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40" name="Google Shape;140;p18"/>
          <p:cNvSpPr txBox="1"/>
          <p:nvPr/>
        </p:nvSpPr>
        <p:spPr>
          <a:xfrm>
            <a:off x="138450" y="1459100"/>
            <a:ext cx="85512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2. Unsupervised Learning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Uses generic machine learning algorithms to analyze and discover hidden patterns in data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Only testing data is given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Goal: </a:t>
            </a: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learn patterns and rules about the testing data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u="sng">
                <a:latin typeface="Source Sans Pro"/>
                <a:ea typeface="Source Sans Pro"/>
                <a:cs typeface="Source Sans Pro"/>
                <a:sym typeface="Source Sans Pro"/>
              </a:rPr>
              <a:t>Clustering</a:t>
            </a: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 is an unsupervised learning task, examples include: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41" name="Google Shape;14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900" y="3127888"/>
            <a:ext cx="4025649" cy="167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18300" y="2737500"/>
            <a:ext cx="2911850" cy="2067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19"/>
          <p:cNvGrpSpPr/>
          <p:nvPr/>
        </p:nvGrpSpPr>
        <p:grpSpPr>
          <a:xfrm>
            <a:off x="7241700" y="486750"/>
            <a:ext cx="1902300" cy="972350"/>
            <a:chOff x="50" y="745925"/>
            <a:chExt cx="1902300" cy="972350"/>
          </a:xfrm>
        </p:grpSpPr>
        <p:sp>
          <p:nvSpPr>
            <p:cNvPr id="148" name="Google Shape;148;p19"/>
            <p:cNvSpPr/>
            <p:nvPr/>
          </p:nvSpPr>
          <p:spPr>
            <a:xfrm>
              <a:off x="50" y="745950"/>
              <a:ext cx="1902300" cy="9723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49" name="Google Shape;149;p1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051" y="745925"/>
              <a:ext cx="1672301" cy="9723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0" name="Google Shape;150;p19"/>
          <p:cNvSpPr txBox="1"/>
          <p:nvPr/>
        </p:nvSpPr>
        <p:spPr>
          <a:xfrm>
            <a:off x="138450" y="536000"/>
            <a:ext cx="68307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CATEGORIES OF MACHINE LEARNING</a:t>
            </a:r>
            <a:endParaRPr sz="3200"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51" name="Google Shape;151;p19"/>
          <p:cNvSpPr txBox="1"/>
          <p:nvPr/>
        </p:nvSpPr>
        <p:spPr>
          <a:xfrm>
            <a:off x="138450" y="1459100"/>
            <a:ext cx="8822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3. Reinforcement Learning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A technique that utilizes an agent to learn in an environment by using positive and negative feedback from its own actions and experiences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Goal: </a:t>
            </a: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discover actions that maximizes reward of the agent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52" name="Google Shape;15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3900" y="2505800"/>
            <a:ext cx="4667250" cy="24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9425" y="2571750"/>
            <a:ext cx="3556890" cy="2372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20"/>
          <p:cNvGrpSpPr/>
          <p:nvPr/>
        </p:nvGrpSpPr>
        <p:grpSpPr>
          <a:xfrm>
            <a:off x="7241700" y="486750"/>
            <a:ext cx="1902300" cy="972350"/>
            <a:chOff x="50" y="745925"/>
            <a:chExt cx="1902300" cy="972350"/>
          </a:xfrm>
        </p:grpSpPr>
        <p:sp>
          <p:nvSpPr>
            <p:cNvPr id="159" name="Google Shape;159;p20"/>
            <p:cNvSpPr/>
            <p:nvPr/>
          </p:nvSpPr>
          <p:spPr>
            <a:xfrm>
              <a:off x="50" y="745950"/>
              <a:ext cx="1902300" cy="9723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60" name="Google Shape;160;p2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051" y="745925"/>
              <a:ext cx="1672301" cy="9723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1" name="Google Shape;161;p20"/>
          <p:cNvSpPr txBox="1"/>
          <p:nvPr/>
        </p:nvSpPr>
        <p:spPr>
          <a:xfrm>
            <a:off x="138450" y="536000"/>
            <a:ext cx="7103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APPLICATIONS OF MACHINE LEARNING</a:t>
            </a:r>
            <a:endParaRPr sz="3200"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62" name="Google Shape;162;p20"/>
          <p:cNvSpPr txBox="1"/>
          <p:nvPr/>
        </p:nvSpPr>
        <p:spPr>
          <a:xfrm>
            <a:off x="160650" y="1525050"/>
            <a:ext cx="8822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Netflix Recommendations (Recommender Systems)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Google Search (Natural Language Processing)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Facial Recognition (Computer Vision)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63" name="Google Shape;16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650" y="2795925"/>
            <a:ext cx="3167024" cy="1781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34277" y="2795925"/>
            <a:ext cx="2670879" cy="178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11751" y="2619725"/>
            <a:ext cx="2282024" cy="2057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oogle Shape;170;p21"/>
          <p:cNvGrpSpPr/>
          <p:nvPr/>
        </p:nvGrpSpPr>
        <p:grpSpPr>
          <a:xfrm>
            <a:off x="7241700" y="486750"/>
            <a:ext cx="1902300" cy="972350"/>
            <a:chOff x="50" y="745925"/>
            <a:chExt cx="1902300" cy="972350"/>
          </a:xfrm>
        </p:grpSpPr>
        <p:sp>
          <p:nvSpPr>
            <p:cNvPr id="171" name="Google Shape;171;p21"/>
            <p:cNvSpPr/>
            <p:nvPr/>
          </p:nvSpPr>
          <p:spPr>
            <a:xfrm>
              <a:off x="50" y="745950"/>
              <a:ext cx="1902300" cy="9723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72" name="Google Shape;172;p2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051" y="745925"/>
              <a:ext cx="1672301" cy="9723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3" name="Google Shape;173;p21"/>
          <p:cNvSpPr txBox="1"/>
          <p:nvPr/>
        </p:nvSpPr>
        <p:spPr>
          <a:xfrm>
            <a:off x="138450" y="536000"/>
            <a:ext cx="7103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NETFLIX RECOMMENDATIONS</a:t>
            </a:r>
            <a:endParaRPr sz="3200"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74" name="Google Shape;174;p21"/>
          <p:cNvSpPr txBox="1"/>
          <p:nvPr/>
        </p:nvSpPr>
        <p:spPr>
          <a:xfrm>
            <a:off x="160650" y="1525050"/>
            <a:ext cx="88227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Netflix uses the Netflix Recommendation Algorithm (NRE) to automate recommendations for users: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Combination of multiple ML algorithms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Two-tiered row based ranking system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Data used: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Most viewed genres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Rewatched titles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User ratings (Thumbs up/down)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“My List” section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Viewing habits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75" name="Google Shape;17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78477" y="2166675"/>
            <a:ext cx="5004874" cy="288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